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6" r:id="rId9"/>
    <p:sldId id="267" r:id="rId10"/>
    <p:sldId id="263" r:id="rId11"/>
    <p:sldId id="268" r:id="rId12"/>
    <p:sldId id="269" r:id="rId13"/>
    <p:sldId id="270" r:id="rId14"/>
    <p:sldId id="271" r:id="rId15"/>
    <p:sldId id="264" r:id="rId16"/>
    <p:sldId id="265" r:id="rId17"/>
  </p:sldIdLst>
  <p:sldSz cx="14630400" cy="8229600"/>
  <p:notesSz cx="8229600" cy="14630400"/>
  <p:embeddedFontLst>
    <p:embeddedFont>
      <p:font typeface="Calibri" panose="020F0502020204030204" pitchFamily="34" charset="0"/>
      <p:regular r:id="rId19"/>
      <p:bold r:id="rId20"/>
      <p:italic r:id="rId21"/>
      <p:boldItalic r:id="rId22"/>
    </p:embeddedFont>
    <p:embeddedFont>
      <p:font typeface="Roboto Medium" panose="020B0604020202020204" charset="0"/>
      <p:regular r:id="rId23"/>
    </p:embeddedFont>
    <p:embeddedFont>
      <p:font typeface="Roboto"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7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735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Retail Store Sales Optimization</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This presentation will explore the optimization of retail store sales using data analytics, focusing on identifying sales patterns, optimizing product placement, and forecasting future trends.</a:t>
            </a:r>
            <a:endParaRPr lang="en-US" sz="1750" dirty="0"/>
          </a:p>
        </p:txBody>
      </p:sp>
      <p:sp>
        <p:nvSpPr>
          <p:cNvPr id="5" name="Shape 2"/>
          <p:cNvSpPr/>
          <p:nvPr/>
        </p:nvSpPr>
        <p:spPr>
          <a:xfrm>
            <a:off x="793790" y="5484019"/>
            <a:ext cx="362903" cy="362903"/>
          </a:xfrm>
          <a:prstGeom prst="roundRect">
            <a:avLst>
              <a:gd name="adj" fmla="val 25194296"/>
            </a:avLst>
          </a:prstGeom>
          <a:solidFill>
            <a:srgbClr val="B45788"/>
          </a:solidFill>
          <a:ln w="7620">
            <a:solidFill>
              <a:srgbClr val="FFFFFF"/>
            </a:solidFill>
            <a:prstDash val="solid"/>
          </a:ln>
        </p:spPr>
      </p:sp>
      <p:sp>
        <p:nvSpPr>
          <p:cNvPr id="6" name="Text 3"/>
          <p:cNvSpPr/>
          <p:nvPr/>
        </p:nvSpPr>
        <p:spPr>
          <a:xfrm>
            <a:off x="902970" y="5616654"/>
            <a:ext cx="144423"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sm</a:t>
            </a:r>
            <a:endParaRPr lang="en-US" sz="750" dirty="0"/>
          </a:p>
        </p:txBody>
      </p:sp>
      <p:sp>
        <p:nvSpPr>
          <p:cNvPr id="7" name="Text 4"/>
          <p:cNvSpPr/>
          <p:nvPr/>
        </p:nvSpPr>
        <p:spPr>
          <a:xfrm>
            <a:off x="1270040" y="5467112"/>
            <a:ext cx="1535668" cy="396835"/>
          </a:xfrm>
          <a:prstGeom prst="rect">
            <a:avLst/>
          </a:prstGeom>
          <a:noFill/>
          <a:ln/>
        </p:spPr>
        <p:txBody>
          <a:bodyPr wrap="none" lIns="0" tIns="0" rIns="0" bIns="0" rtlCol="0" anchor="t"/>
          <a:lstStyle/>
          <a:p>
            <a:pPr marL="0" indent="0" algn="l">
              <a:lnSpc>
                <a:spcPts val="3100"/>
              </a:lnSpc>
              <a:buNone/>
            </a:pPr>
            <a:r>
              <a:rPr lang="en-US" sz="2200" b="1" dirty="0">
                <a:solidFill>
                  <a:srgbClr val="CFD0D8"/>
                </a:solidFill>
                <a:latin typeface="Roboto Bold" pitchFamily="34" charset="0"/>
                <a:ea typeface="Roboto Bold" pitchFamily="34" charset="-122"/>
                <a:cs typeface="Roboto Bold" pitchFamily="34" charset="-120"/>
              </a:rPr>
              <a:t>by seema m</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7829" y="895588"/>
            <a:ext cx="7518202" cy="649843"/>
          </a:xfrm>
          <a:prstGeom prst="rect">
            <a:avLst/>
          </a:prstGeom>
          <a:noFill/>
          <a:ln/>
        </p:spPr>
        <p:txBody>
          <a:bodyPr wrap="none" lIns="0" tIns="0" rIns="0" bIns="0" rtlCol="0" anchor="t"/>
          <a:lstStyle/>
          <a:p>
            <a:pPr marL="0" indent="0">
              <a:lnSpc>
                <a:spcPts val="5100"/>
              </a:lnSpc>
              <a:buNone/>
            </a:pPr>
            <a:r>
              <a:rPr lang="en-US" sz="4050" dirty="0">
                <a:solidFill>
                  <a:srgbClr val="FFFFFF"/>
                </a:solidFill>
                <a:latin typeface="Roboto Medium" pitchFamily="34" charset="0"/>
                <a:ea typeface="Roboto Medium" pitchFamily="34" charset="-122"/>
                <a:cs typeface="Roboto Medium" pitchFamily="34" charset="-120"/>
              </a:rPr>
              <a:t>Data Visualization with Power BI</a:t>
            </a:r>
            <a:endParaRPr lang="en-US" sz="4050" dirty="0"/>
          </a:p>
        </p:txBody>
      </p:sp>
      <p:sp>
        <p:nvSpPr>
          <p:cNvPr id="4" name="Shape 1"/>
          <p:cNvSpPr/>
          <p:nvPr/>
        </p:nvSpPr>
        <p:spPr>
          <a:xfrm>
            <a:off x="727829" y="1857256"/>
            <a:ext cx="7688342" cy="1213247"/>
          </a:xfrm>
          <a:prstGeom prst="roundRect">
            <a:avLst>
              <a:gd name="adj" fmla="val 7199"/>
            </a:avLst>
          </a:prstGeom>
          <a:solidFill>
            <a:srgbClr val="182567"/>
          </a:solidFill>
          <a:ln w="7620">
            <a:solidFill>
              <a:srgbClr val="313E80"/>
            </a:solidFill>
            <a:prstDash val="solid"/>
          </a:ln>
        </p:spPr>
      </p:sp>
      <p:sp>
        <p:nvSpPr>
          <p:cNvPr id="5" name="Text 2"/>
          <p:cNvSpPr/>
          <p:nvPr/>
        </p:nvSpPr>
        <p:spPr>
          <a:xfrm>
            <a:off x="943332" y="2072759"/>
            <a:ext cx="2749272" cy="324802"/>
          </a:xfrm>
          <a:prstGeom prst="rect">
            <a:avLst/>
          </a:prstGeom>
          <a:noFill/>
          <a:ln/>
        </p:spPr>
        <p:txBody>
          <a:bodyPr wrap="none" lIns="0" tIns="0" rIns="0" bIns="0" rtlCol="0" anchor="t"/>
          <a:lstStyle/>
          <a:p>
            <a:pPr marL="0" indent="0">
              <a:lnSpc>
                <a:spcPts val="2550"/>
              </a:lnSpc>
              <a:buNone/>
            </a:pPr>
            <a:r>
              <a:rPr lang="en-US" sz="2000" dirty="0">
                <a:solidFill>
                  <a:srgbClr val="CFD0D8"/>
                </a:solidFill>
                <a:latin typeface="Roboto Medium" pitchFamily="34" charset="0"/>
                <a:ea typeface="Roboto Medium" pitchFamily="34" charset="-122"/>
                <a:cs typeface="Roboto Medium" pitchFamily="34" charset="-120"/>
              </a:rPr>
              <a:t>Sales Trends Over Time</a:t>
            </a:r>
            <a:endParaRPr lang="en-US" sz="2000" dirty="0"/>
          </a:p>
        </p:txBody>
      </p:sp>
      <p:sp>
        <p:nvSpPr>
          <p:cNvPr id="6" name="Text 3"/>
          <p:cNvSpPr/>
          <p:nvPr/>
        </p:nvSpPr>
        <p:spPr>
          <a:xfrm>
            <a:off x="943332" y="2522220"/>
            <a:ext cx="7257336" cy="332780"/>
          </a:xfrm>
          <a:prstGeom prst="rect">
            <a:avLst/>
          </a:prstGeom>
          <a:noFill/>
          <a:ln/>
        </p:spPr>
        <p:txBody>
          <a:bodyPr wrap="none" lIns="0" tIns="0" rIns="0" bIns="0" rtlCol="0" anchor="t"/>
          <a:lstStyle/>
          <a:p>
            <a:pPr marL="0" indent="0">
              <a:lnSpc>
                <a:spcPts val="2600"/>
              </a:lnSpc>
              <a:buNone/>
            </a:pPr>
            <a:r>
              <a:rPr lang="en-US" sz="1600" dirty="0">
                <a:solidFill>
                  <a:srgbClr val="CFD0D8"/>
                </a:solidFill>
                <a:latin typeface="Roboto" pitchFamily="34" charset="0"/>
                <a:ea typeface="Roboto" pitchFamily="34" charset="-122"/>
                <a:cs typeface="Roboto" pitchFamily="34" charset="-120"/>
              </a:rPr>
              <a:t>Analyze revenue patterns across different time periods.</a:t>
            </a:r>
            <a:endParaRPr lang="en-US" sz="1600" dirty="0"/>
          </a:p>
        </p:txBody>
      </p:sp>
      <p:sp>
        <p:nvSpPr>
          <p:cNvPr id="7" name="Shape 4"/>
          <p:cNvSpPr/>
          <p:nvPr/>
        </p:nvSpPr>
        <p:spPr>
          <a:xfrm>
            <a:off x="727829" y="3278386"/>
            <a:ext cx="7688342" cy="1213247"/>
          </a:xfrm>
          <a:prstGeom prst="roundRect">
            <a:avLst>
              <a:gd name="adj" fmla="val 7199"/>
            </a:avLst>
          </a:prstGeom>
          <a:solidFill>
            <a:srgbClr val="182567"/>
          </a:solidFill>
          <a:ln w="7620">
            <a:solidFill>
              <a:srgbClr val="313E80"/>
            </a:solidFill>
            <a:prstDash val="solid"/>
          </a:ln>
        </p:spPr>
      </p:sp>
      <p:sp>
        <p:nvSpPr>
          <p:cNvPr id="8" name="Text 5"/>
          <p:cNvSpPr/>
          <p:nvPr/>
        </p:nvSpPr>
        <p:spPr>
          <a:xfrm>
            <a:off x="943332" y="3493889"/>
            <a:ext cx="3610928" cy="324802"/>
          </a:xfrm>
          <a:prstGeom prst="rect">
            <a:avLst/>
          </a:prstGeom>
          <a:noFill/>
          <a:ln/>
        </p:spPr>
        <p:txBody>
          <a:bodyPr wrap="none" lIns="0" tIns="0" rIns="0" bIns="0" rtlCol="0" anchor="t"/>
          <a:lstStyle/>
          <a:p>
            <a:pPr marL="0" indent="0">
              <a:lnSpc>
                <a:spcPts val="2550"/>
              </a:lnSpc>
              <a:buNone/>
            </a:pPr>
            <a:r>
              <a:rPr lang="en-US" sz="2000" dirty="0">
                <a:solidFill>
                  <a:srgbClr val="CFD0D8"/>
                </a:solidFill>
                <a:latin typeface="Roboto Medium" pitchFamily="34" charset="0"/>
                <a:ea typeface="Roboto Medium" pitchFamily="34" charset="-122"/>
                <a:cs typeface="Roboto Medium" pitchFamily="34" charset="-120"/>
              </a:rPr>
              <a:t>Product Category Performance</a:t>
            </a:r>
            <a:endParaRPr lang="en-US" sz="2000" dirty="0"/>
          </a:p>
        </p:txBody>
      </p:sp>
      <p:sp>
        <p:nvSpPr>
          <p:cNvPr id="9" name="Text 6"/>
          <p:cNvSpPr/>
          <p:nvPr/>
        </p:nvSpPr>
        <p:spPr>
          <a:xfrm>
            <a:off x="943332" y="3943350"/>
            <a:ext cx="7257336" cy="332780"/>
          </a:xfrm>
          <a:prstGeom prst="rect">
            <a:avLst/>
          </a:prstGeom>
          <a:noFill/>
          <a:ln/>
        </p:spPr>
        <p:txBody>
          <a:bodyPr wrap="none" lIns="0" tIns="0" rIns="0" bIns="0" rtlCol="0" anchor="t"/>
          <a:lstStyle/>
          <a:p>
            <a:pPr marL="0" indent="0">
              <a:lnSpc>
                <a:spcPts val="2600"/>
              </a:lnSpc>
              <a:buNone/>
            </a:pPr>
            <a:r>
              <a:rPr lang="en-US" sz="1600" dirty="0">
                <a:solidFill>
                  <a:srgbClr val="CFD0D8"/>
                </a:solidFill>
                <a:latin typeface="Roboto" pitchFamily="34" charset="0"/>
                <a:ea typeface="Roboto" pitchFamily="34" charset="-122"/>
                <a:cs typeface="Roboto" pitchFamily="34" charset="-120"/>
              </a:rPr>
              <a:t>Identify top-performing categories and products.</a:t>
            </a:r>
            <a:endParaRPr lang="en-US" sz="1600" dirty="0"/>
          </a:p>
        </p:txBody>
      </p:sp>
      <p:sp>
        <p:nvSpPr>
          <p:cNvPr id="10" name="Shape 7"/>
          <p:cNvSpPr/>
          <p:nvPr/>
        </p:nvSpPr>
        <p:spPr>
          <a:xfrm>
            <a:off x="727829" y="4699516"/>
            <a:ext cx="7688342" cy="1213247"/>
          </a:xfrm>
          <a:prstGeom prst="roundRect">
            <a:avLst>
              <a:gd name="adj" fmla="val 7199"/>
            </a:avLst>
          </a:prstGeom>
          <a:solidFill>
            <a:srgbClr val="182567"/>
          </a:solidFill>
          <a:ln w="7620">
            <a:solidFill>
              <a:srgbClr val="313E80"/>
            </a:solidFill>
            <a:prstDash val="solid"/>
          </a:ln>
        </p:spPr>
      </p:sp>
      <p:sp>
        <p:nvSpPr>
          <p:cNvPr id="11" name="Text 8"/>
          <p:cNvSpPr/>
          <p:nvPr/>
        </p:nvSpPr>
        <p:spPr>
          <a:xfrm>
            <a:off x="943332" y="4915019"/>
            <a:ext cx="2599372" cy="324802"/>
          </a:xfrm>
          <a:prstGeom prst="rect">
            <a:avLst/>
          </a:prstGeom>
          <a:noFill/>
          <a:ln/>
        </p:spPr>
        <p:txBody>
          <a:bodyPr wrap="none" lIns="0" tIns="0" rIns="0" bIns="0" rtlCol="0" anchor="t"/>
          <a:lstStyle/>
          <a:p>
            <a:pPr marL="0" indent="0">
              <a:lnSpc>
                <a:spcPts val="2550"/>
              </a:lnSpc>
              <a:buNone/>
            </a:pPr>
            <a:r>
              <a:rPr lang="en-US" sz="2000" dirty="0">
                <a:solidFill>
                  <a:srgbClr val="CFD0D8"/>
                </a:solidFill>
                <a:latin typeface="Roboto Medium" pitchFamily="34" charset="0"/>
                <a:ea typeface="Roboto Medium" pitchFamily="34" charset="-122"/>
                <a:cs typeface="Roboto Medium" pitchFamily="34" charset="-120"/>
              </a:rPr>
              <a:t>Profitability Analysis</a:t>
            </a:r>
            <a:endParaRPr lang="en-US" sz="2000" dirty="0"/>
          </a:p>
        </p:txBody>
      </p:sp>
      <p:sp>
        <p:nvSpPr>
          <p:cNvPr id="12" name="Text 9"/>
          <p:cNvSpPr/>
          <p:nvPr/>
        </p:nvSpPr>
        <p:spPr>
          <a:xfrm>
            <a:off x="943332" y="5364480"/>
            <a:ext cx="7257336" cy="332780"/>
          </a:xfrm>
          <a:prstGeom prst="rect">
            <a:avLst/>
          </a:prstGeom>
          <a:noFill/>
          <a:ln/>
        </p:spPr>
        <p:txBody>
          <a:bodyPr wrap="none" lIns="0" tIns="0" rIns="0" bIns="0" rtlCol="0" anchor="t"/>
          <a:lstStyle/>
          <a:p>
            <a:pPr marL="0" indent="0">
              <a:lnSpc>
                <a:spcPts val="2600"/>
              </a:lnSpc>
              <a:buNone/>
            </a:pPr>
            <a:r>
              <a:rPr lang="en-US" sz="1600" dirty="0">
                <a:solidFill>
                  <a:srgbClr val="CFD0D8"/>
                </a:solidFill>
                <a:latin typeface="Roboto" pitchFamily="34" charset="0"/>
                <a:ea typeface="Roboto" pitchFamily="34" charset="-122"/>
                <a:cs typeface="Roboto" pitchFamily="34" charset="-120"/>
              </a:rPr>
              <a:t>Compare profit margins across stores and products.</a:t>
            </a:r>
            <a:endParaRPr lang="en-US" sz="1600" dirty="0"/>
          </a:p>
        </p:txBody>
      </p:sp>
      <p:sp>
        <p:nvSpPr>
          <p:cNvPr id="13" name="Shape 10"/>
          <p:cNvSpPr/>
          <p:nvPr/>
        </p:nvSpPr>
        <p:spPr>
          <a:xfrm>
            <a:off x="727829" y="6120646"/>
            <a:ext cx="7688342" cy="1213247"/>
          </a:xfrm>
          <a:prstGeom prst="roundRect">
            <a:avLst>
              <a:gd name="adj" fmla="val 7199"/>
            </a:avLst>
          </a:prstGeom>
          <a:solidFill>
            <a:srgbClr val="182567"/>
          </a:solidFill>
          <a:ln w="7620">
            <a:solidFill>
              <a:srgbClr val="313E80"/>
            </a:solidFill>
            <a:prstDash val="solid"/>
          </a:ln>
        </p:spPr>
      </p:sp>
      <p:sp>
        <p:nvSpPr>
          <p:cNvPr id="14" name="Text 11"/>
          <p:cNvSpPr/>
          <p:nvPr/>
        </p:nvSpPr>
        <p:spPr>
          <a:xfrm>
            <a:off x="943332" y="6336149"/>
            <a:ext cx="3397329" cy="324802"/>
          </a:xfrm>
          <a:prstGeom prst="rect">
            <a:avLst/>
          </a:prstGeom>
          <a:noFill/>
          <a:ln/>
        </p:spPr>
        <p:txBody>
          <a:bodyPr wrap="none" lIns="0" tIns="0" rIns="0" bIns="0" rtlCol="0" anchor="t"/>
          <a:lstStyle/>
          <a:p>
            <a:pPr marL="0" indent="0">
              <a:lnSpc>
                <a:spcPts val="2550"/>
              </a:lnSpc>
              <a:buNone/>
            </a:pPr>
            <a:r>
              <a:rPr lang="en-US" sz="2000" dirty="0">
                <a:solidFill>
                  <a:srgbClr val="CFD0D8"/>
                </a:solidFill>
                <a:latin typeface="Roboto Medium" pitchFamily="34" charset="0"/>
                <a:ea typeface="Roboto Medium" pitchFamily="34" charset="-122"/>
                <a:cs typeface="Roboto Medium" pitchFamily="34" charset="-120"/>
              </a:rPr>
              <a:t>Impact of Discounts on Sales</a:t>
            </a:r>
            <a:endParaRPr lang="en-US" sz="2000" dirty="0"/>
          </a:p>
        </p:txBody>
      </p:sp>
      <p:sp>
        <p:nvSpPr>
          <p:cNvPr id="15" name="Text 12"/>
          <p:cNvSpPr/>
          <p:nvPr/>
        </p:nvSpPr>
        <p:spPr>
          <a:xfrm>
            <a:off x="943332" y="6785610"/>
            <a:ext cx="7257336" cy="332780"/>
          </a:xfrm>
          <a:prstGeom prst="rect">
            <a:avLst/>
          </a:prstGeom>
          <a:noFill/>
          <a:ln/>
        </p:spPr>
        <p:txBody>
          <a:bodyPr wrap="none" lIns="0" tIns="0" rIns="0" bIns="0" rtlCol="0" anchor="t"/>
          <a:lstStyle/>
          <a:p>
            <a:pPr marL="0" indent="0">
              <a:lnSpc>
                <a:spcPts val="2600"/>
              </a:lnSpc>
              <a:buNone/>
            </a:pPr>
            <a:r>
              <a:rPr lang="en-US" sz="1600" dirty="0">
                <a:solidFill>
                  <a:srgbClr val="CFD0D8"/>
                </a:solidFill>
                <a:latin typeface="Roboto" pitchFamily="34" charset="0"/>
                <a:ea typeface="Roboto" pitchFamily="34" charset="-122"/>
                <a:cs typeface="Roboto" pitchFamily="34" charset="-120"/>
              </a:rPr>
              <a:t>Evaluate how discounts influence revenue and profit.</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54770"/>
            <a:ext cx="9175532" cy="920252"/>
          </a:xfrm>
          <a:prstGeom prst="rect">
            <a:avLst/>
          </a:prstGeom>
        </p:spPr>
        <p:txBody>
          <a:bodyPr wrap="square">
            <a:spAutoFit/>
          </a:bodyPr>
          <a:lstStyle/>
          <a:p>
            <a:pPr>
              <a:lnSpc>
                <a:spcPct val="150000"/>
              </a:lnSpc>
            </a:pPr>
            <a:r>
              <a:rPr lang="en-US" sz="4000" b="1" dirty="0">
                <a:solidFill>
                  <a:schemeClr val="bg1"/>
                </a:solidFill>
                <a:latin typeface="Roboto Medium" panose="020B0604020202020204" charset="0"/>
                <a:ea typeface="Roboto Medium" panose="020B0604020202020204" charset="0"/>
              </a:rPr>
              <a:t>Sales Trend Over Time </a:t>
            </a:r>
            <a:endParaRPr lang="en-US" sz="4000" dirty="0">
              <a:solidFill>
                <a:schemeClr val="bg1"/>
              </a:solidFill>
              <a:latin typeface="Roboto Medium" panose="020B0604020202020204" charset="0"/>
              <a:ea typeface="Roboto Medium" panose="020B0604020202020204" charset="0"/>
            </a:endParaRPr>
          </a:p>
        </p:txBody>
      </p:sp>
      <p:pic>
        <p:nvPicPr>
          <p:cNvPr id="3" name="Picture 2"/>
          <p:cNvPicPr>
            <a:picLocks noChangeAspect="1"/>
          </p:cNvPicPr>
          <p:nvPr/>
        </p:nvPicPr>
        <p:blipFill>
          <a:blip r:embed="rId2"/>
          <a:stretch>
            <a:fillRect/>
          </a:stretch>
        </p:blipFill>
        <p:spPr>
          <a:xfrm>
            <a:off x="551793" y="1456268"/>
            <a:ext cx="13435140" cy="6205774"/>
          </a:xfrm>
          <a:prstGeom prst="rect">
            <a:avLst/>
          </a:prstGeom>
        </p:spPr>
      </p:pic>
    </p:spTree>
    <p:extLst>
      <p:ext uri="{BB962C8B-B14F-4D97-AF65-F5344CB8AC3E}">
        <p14:creationId xmlns:p14="http://schemas.microsoft.com/office/powerpoint/2010/main" val="2303540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6385" y="588861"/>
            <a:ext cx="12848897" cy="707886"/>
          </a:xfrm>
          <a:prstGeom prst="rect">
            <a:avLst/>
          </a:prstGeom>
        </p:spPr>
        <p:txBody>
          <a:bodyPr wrap="square">
            <a:spAutoFit/>
          </a:bodyPr>
          <a:lstStyle/>
          <a:p>
            <a:r>
              <a:rPr lang="en-US" sz="4000" b="1" dirty="0">
                <a:solidFill>
                  <a:schemeClr val="bg1"/>
                </a:solidFill>
                <a:latin typeface="Roboto Medium" panose="020B0604020202020204" charset="0"/>
                <a:ea typeface="Roboto Medium" panose="020B0604020202020204" charset="0"/>
              </a:rPr>
              <a:t>Top-Selling Products</a:t>
            </a:r>
            <a:endParaRPr lang="en-US" sz="4000" dirty="0">
              <a:solidFill>
                <a:schemeClr val="bg1"/>
              </a:solidFill>
              <a:latin typeface="Roboto Medium" panose="020B0604020202020204" charset="0"/>
              <a:ea typeface="Roboto Medium" panose="020B0604020202020204" charset="0"/>
            </a:endParaRPr>
          </a:p>
        </p:txBody>
      </p:sp>
      <p:pic>
        <p:nvPicPr>
          <p:cNvPr id="3" name="Picture 2"/>
          <p:cNvPicPr>
            <a:picLocks noChangeAspect="1"/>
          </p:cNvPicPr>
          <p:nvPr/>
        </p:nvPicPr>
        <p:blipFill>
          <a:blip r:embed="rId2"/>
          <a:stretch>
            <a:fillRect/>
          </a:stretch>
        </p:blipFill>
        <p:spPr>
          <a:xfrm>
            <a:off x="646384" y="1473200"/>
            <a:ext cx="13442149" cy="6282268"/>
          </a:xfrm>
          <a:prstGeom prst="rect">
            <a:avLst/>
          </a:prstGeom>
        </p:spPr>
      </p:pic>
    </p:spTree>
    <p:extLst>
      <p:ext uri="{BB962C8B-B14F-4D97-AF65-F5344CB8AC3E}">
        <p14:creationId xmlns:p14="http://schemas.microsoft.com/office/powerpoint/2010/main" val="1731035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6667" y="545067"/>
            <a:ext cx="13167361" cy="707886"/>
          </a:xfrm>
          <a:prstGeom prst="rect">
            <a:avLst/>
          </a:prstGeom>
        </p:spPr>
        <p:txBody>
          <a:bodyPr wrap="square">
            <a:spAutoFit/>
          </a:bodyPr>
          <a:lstStyle/>
          <a:p>
            <a:r>
              <a:rPr lang="en-US" sz="4000" b="1" dirty="0">
                <a:solidFill>
                  <a:schemeClr val="bg1"/>
                </a:solidFill>
                <a:latin typeface="Roboto Medium" panose="020B0604020202020204" charset="0"/>
                <a:ea typeface="Roboto Medium" panose="020B0604020202020204" charset="0"/>
              </a:rPr>
              <a:t>Profitability by Product </a:t>
            </a:r>
            <a:endParaRPr lang="en-US" sz="4000" dirty="0">
              <a:solidFill>
                <a:schemeClr val="bg1"/>
              </a:solidFill>
              <a:latin typeface="Roboto Medium" panose="020B0604020202020204" charset="0"/>
              <a:ea typeface="Roboto Medium" panose="020B0604020202020204" charset="0"/>
            </a:endParaRPr>
          </a:p>
        </p:txBody>
      </p:sp>
      <p:pic>
        <p:nvPicPr>
          <p:cNvPr id="3" name="Picture 2"/>
          <p:cNvPicPr>
            <a:picLocks noChangeAspect="1"/>
          </p:cNvPicPr>
          <p:nvPr/>
        </p:nvPicPr>
        <p:blipFill>
          <a:blip r:embed="rId2"/>
          <a:stretch>
            <a:fillRect/>
          </a:stretch>
        </p:blipFill>
        <p:spPr>
          <a:xfrm>
            <a:off x="846668" y="1371600"/>
            <a:ext cx="13167360" cy="6405429"/>
          </a:xfrm>
          <a:prstGeom prst="rect">
            <a:avLst/>
          </a:prstGeom>
        </p:spPr>
      </p:pic>
    </p:spTree>
    <p:extLst>
      <p:ext uri="{BB962C8B-B14F-4D97-AF65-F5344CB8AC3E}">
        <p14:creationId xmlns:p14="http://schemas.microsoft.com/office/powerpoint/2010/main" val="3963432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1" y="1794933"/>
            <a:ext cx="13309598" cy="5984707"/>
          </a:xfrm>
          <a:prstGeom prst="rect">
            <a:avLst/>
          </a:prstGeom>
        </p:spPr>
      </p:pic>
      <p:sp>
        <p:nvSpPr>
          <p:cNvPr id="3" name="Rectangle 2"/>
          <p:cNvSpPr/>
          <p:nvPr/>
        </p:nvSpPr>
        <p:spPr>
          <a:xfrm>
            <a:off x="762001" y="737044"/>
            <a:ext cx="10998016" cy="707886"/>
          </a:xfrm>
          <a:prstGeom prst="rect">
            <a:avLst/>
          </a:prstGeom>
        </p:spPr>
        <p:txBody>
          <a:bodyPr wrap="square">
            <a:spAutoFit/>
          </a:bodyPr>
          <a:lstStyle/>
          <a:p>
            <a:r>
              <a:rPr lang="en-US" sz="4000" b="1" dirty="0">
                <a:solidFill>
                  <a:schemeClr val="bg1"/>
                </a:solidFill>
                <a:latin typeface="Roboto Medium" pitchFamily="34" charset="0"/>
                <a:ea typeface="Roboto Medium" pitchFamily="34" charset="-122"/>
                <a:cs typeface="Roboto Medium" pitchFamily="34" charset="-120"/>
              </a:rPr>
              <a:t>Impact of Discounts on Sales</a:t>
            </a:r>
            <a:endParaRPr lang="en-US" sz="4000" b="1" dirty="0">
              <a:solidFill>
                <a:schemeClr val="bg1"/>
              </a:solidFill>
            </a:endParaRPr>
          </a:p>
        </p:txBody>
      </p:sp>
    </p:spTree>
    <p:extLst>
      <p:ext uri="{BB962C8B-B14F-4D97-AF65-F5344CB8AC3E}">
        <p14:creationId xmlns:p14="http://schemas.microsoft.com/office/powerpoint/2010/main" val="423024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1794933" y="1965722"/>
            <a:ext cx="10735734" cy="1166946"/>
          </a:xfrm>
          <a:prstGeom prst="rect">
            <a:avLst/>
          </a:prstGeom>
          <a:noFill/>
          <a:ln/>
        </p:spPr>
        <p:txBody>
          <a:bodyPr wrap="square" lIns="0" tIns="0" rIns="0" bIns="0" rtlCol="0" anchor="t"/>
          <a:lstStyle/>
          <a:p>
            <a:pPr marL="0" indent="0">
              <a:lnSpc>
                <a:spcPts val="5550"/>
              </a:lnSpc>
              <a:buNone/>
            </a:pPr>
            <a:r>
              <a:rPr lang="en-US" sz="4450" b="1" dirty="0" smtClean="0">
                <a:solidFill>
                  <a:srgbClr val="FFFFFF"/>
                </a:solidFill>
                <a:latin typeface="Roboto Medium" pitchFamily="34" charset="0"/>
                <a:ea typeface="Roboto Medium" pitchFamily="34" charset="-122"/>
                <a:cs typeface="Roboto Medium" pitchFamily="34" charset="-120"/>
              </a:rPr>
              <a:t>Conclusion</a:t>
            </a:r>
            <a:endParaRPr lang="en-US" sz="4450" b="1" dirty="0"/>
          </a:p>
        </p:txBody>
      </p:sp>
      <p:sp>
        <p:nvSpPr>
          <p:cNvPr id="4" name="Text 1"/>
          <p:cNvSpPr/>
          <p:nvPr/>
        </p:nvSpPr>
        <p:spPr>
          <a:xfrm>
            <a:off x="1794933" y="3132667"/>
            <a:ext cx="10244667" cy="3131093"/>
          </a:xfrm>
          <a:prstGeom prst="rect">
            <a:avLst/>
          </a:prstGeom>
          <a:noFill/>
          <a:ln/>
        </p:spPr>
        <p:txBody>
          <a:bodyPr wrap="square" lIns="0" tIns="0" rIns="0" bIns="0" rtlCol="0" anchor="t"/>
          <a:lstStyle/>
          <a:p>
            <a:pPr marL="0" indent="0">
              <a:lnSpc>
                <a:spcPts val="2850"/>
              </a:lnSpc>
              <a:buNone/>
            </a:pPr>
            <a:r>
              <a:rPr lang="en-US" sz="2400" dirty="0">
                <a:solidFill>
                  <a:srgbClr val="CFD0D8"/>
                </a:solidFill>
                <a:ea typeface="Roboto" pitchFamily="34" charset="-122"/>
                <a:cs typeface="Roboto" pitchFamily="34" charset="-120"/>
              </a:rPr>
              <a:t>The analysis reveals total sales of $254,256.90 and a profit of $51,483.13. Clothing was the top-selling category, while Groceries had the lowest sales. Store S003 performed best, whereas Store S004 underperformed, requiring further evaluation. Discounts had minimal impact on both sales and profit, suggesting a need for a refined pricing strategy</a:t>
            </a:r>
            <a:r>
              <a:rPr lang="en-US" sz="2400" dirty="0">
                <a:solidFill>
                  <a:srgbClr val="CFD0D8"/>
                </a:solidFill>
                <a:latin typeface="Roboto" pitchFamily="34" charset="0"/>
                <a:ea typeface="Roboto" pitchFamily="34" charset="-122"/>
                <a:cs typeface="Roboto" pitchFamily="34" charset="-120"/>
              </a:rPr>
              <a:t>.</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62814"/>
            <a:ext cx="9019342"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Recommendations for Optimization</a:t>
            </a:r>
            <a:endParaRPr lang="en-US" sz="4450" dirty="0"/>
          </a:p>
        </p:txBody>
      </p:sp>
      <p:pic>
        <p:nvPicPr>
          <p:cNvPr id="4" name="Image 1" descr="preencoded.png"/>
          <p:cNvPicPr>
            <a:picLocks noChangeAspect="1"/>
          </p:cNvPicPr>
          <p:nvPr/>
        </p:nvPicPr>
        <p:blipFill>
          <a:blip r:embed="rId4"/>
          <a:stretch>
            <a:fillRect/>
          </a:stretch>
        </p:blipFill>
        <p:spPr>
          <a:xfrm>
            <a:off x="793790" y="4511754"/>
            <a:ext cx="566976" cy="566976"/>
          </a:xfrm>
          <a:prstGeom prst="rect">
            <a:avLst/>
          </a:prstGeom>
        </p:spPr>
      </p:pic>
      <p:sp>
        <p:nvSpPr>
          <p:cNvPr id="5" name="Text 1"/>
          <p:cNvSpPr/>
          <p:nvPr/>
        </p:nvSpPr>
        <p:spPr>
          <a:xfrm>
            <a:off x="793790" y="5305544"/>
            <a:ext cx="3524210" cy="354330"/>
          </a:xfrm>
          <a:prstGeom prst="rect">
            <a:avLst/>
          </a:prstGeom>
          <a:noFill/>
          <a:ln/>
        </p:spPr>
        <p:txBody>
          <a:bodyPr wrap="none" lIns="0" tIns="0" rIns="0" bIns="0" rtlCol="0" anchor="t"/>
          <a:lstStyle/>
          <a:p>
            <a:pPr marL="0" indent="0" algn="l">
              <a:lnSpc>
                <a:spcPts val="2750"/>
              </a:lnSpc>
              <a:buNone/>
            </a:pPr>
            <a:r>
              <a:rPr lang="en-US" sz="2400" dirty="0">
                <a:solidFill>
                  <a:srgbClr val="CFD0D8"/>
                </a:solidFill>
                <a:latin typeface="Roboto Medium" pitchFamily="34" charset="0"/>
                <a:ea typeface="Roboto Medium" pitchFamily="34" charset="-122"/>
                <a:cs typeface="Roboto Medium" pitchFamily="34" charset="-120"/>
              </a:rPr>
              <a:t>Inventory Optimization</a:t>
            </a:r>
            <a:endParaRPr lang="en-US" sz="2400" dirty="0"/>
          </a:p>
        </p:txBody>
      </p:sp>
      <p:sp>
        <p:nvSpPr>
          <p:cNvPr id="6" name="Text 2"/>
          <p:cNvSpPr/>
          <p:nvPr/>
        </p:nvSpPr>
        <p:spPr>
          <a:xfrm>
            <a:off x="793790" y="5795963"/>
            <a:ext cx="4120753" cy="1088708"/>
          </a:xfrm>
          <a:prstGeom prst="rect">
            <a:avLst/>
          </a:prstGeom>
          <a:noFill/>
          <a:ln/>
        </p:spPr>
        <p:txBody>
          <a:bodyPr wrap="square" lIns="0" tIns="0" rIns="0" bIns="0" rtlCol="0" anchor="t"/>
          <a:lstStyle/>
          <a:p>
            <a:pPr marL="0" indent="0" algn="l">
              <a:lnSpc>
                <a:spcPts val="2850"/>
              </a:lnSpc>
              <a:buNone/>
            </a:pPr>
            <a:r>
              <a:rPr lang="en-US" sz="2000" dirty="0">
                <a:solidFill>
                  <a:srgbClr val="CFD0D8"/>
                </a:solidFill>
                <a:latin typeface="Roboto" pitchFamily="34" charset="0"/>
                <a:ea typeface="Roboto" pitchFamily="34" charset="-122"/>
                <a:cs typeface="Roboto" pitchFamily="34" charset="-120"/>
              </a:rPr>
              <a:t>Focus on high-demand categories like Clothing while reevaluating the sales strategy for Groceries.</a:t>
            </a:r>
            <a:endParaRPr lang="en-US" sz="2000" dirty="0"/>
          </a:p>
        </p:txBody>
      </p:sp>
      <p:pic>
        <p:nvPicPr>
          <p:cNvPr id="7" name="Image 2" descr="preencoded.png"/>
          <p:cNvPicPr>
            <a:picLocks noChangeAspect="1"/>
          </p:cNvPicPr>
          <p:nvPr/>
        </p:nvPicPr>
        <p:blipFill>
          <a:blip r:embed="rId5"/>
          <a:stretch>
            <a:fillRect/>
          </a:stretch>
        </p:blipFill>
        <p:spPr>
          <a:xfrm>
            <a:off x="5254704" y="4511754"/>
            <a:ext cx="566976" cy="566976"/>
          </a:xfrm>
          <a:prstGeom prst="rect">
            <a:avLst/>
          </a:prstGeom>
        </p:spPr>
      </p:pic>
      <p:sp>
        <p:nvSpPr>
          <p:cNvPr id="8" name="Text 3"/>
          <p:cNvSpPr/>
          <p:nvPr/>
        </p:nvSpPr>
        <p:spPr>
          <a:xfrm>
            <a:off x="5254704" y="5305544"/>
            <a:ext cx="4120872" cy="708660"/>
          </a:xfrm>
          <a:prstGeom prst="rect">
            <a:avLst/>
          </a:prstGeom>
          <a:noFill/>
          <a:ln/>
        </p:spPr>
        <p:txBody>
          <a:bodyPr wrap="square" lIns="0" tIns="0" rIns="0" bIns="0" rtlCol="0" anchor="t"/>
          <a:lstStyle/>
          <a:p>
            <a:pPr marL="0" indent="0" algn="l">
              <a:lnSpc>
                <a:spcPts val="2750"/>
              </a:lnSpc>
              <a:buNone/>
            </a:pPr>
            <a:r>
              <a:rPr lang="en-US" sz="2400" dirty="0">
                <a:solidFill>
                  <a:srgbClr val="CFD0D8"/>
                </a:solidFill>
                <a:latin typeface="Roboto Medium" pitchFamily="34" charset="0"/>
                <a:ea typeface="Roboto Medium" pitchFamily="34" charset="-122"/>
                <a:cs typeface="Roboto Medium" pitchFamily="34" charset="-120"/>
              </a:rPr>
              <a:t>Store Performance Improvement</a:t>
            </a:r>
            <a:endParaRPr lang="en-US" sz="2400" dirty="0"/>
          </a:p>
        </p:txBody>
      </p:sp>
      <p:sp>
        <p:nvSpPr>
          <p:cNvPr id="9" name="Text 4"/>
          <p:cNvSpPr/>
          <p:nvPr/>
        </p:nvSpPr>
        <p:spPr>
          <a:xfrm>
            <a:off x="5254704" y="6150293"/>
            <a:ext cx="4120872" cy="1451610"/>
          </a:xfrm>
          <a:prstGeom prst="rect">
            <a:avLst/>
          </a:prstGeom>
          <a:noFill/>
          <a:ln/>
        </p:spPr>
        <p:txBody>
          <a:bodyPr wrap="square" lIns="0" tIns="0" rIns="0" bIns="0" rtlCol="0" anchor="t"/>
          <a:lstStyle/>
          <a:p>
            <a:pPr marL="0" indent="0" algn="l">
              <a:lnSpc>
                <a:spcPts val="2850"/>
              </a:lnSpc>
              <a:buNone/>
            </a:pPr>
            <a:r>
              <a:rPr lang="en-US" sz="2000" dirty="0">
                <a:solidFill>
                  <a:srgbClr val="CFD0D8"/>
                </a:solidFill>
                <a:latin typeface="Roboto" pitchFamily="34" charset="0"/>
                <a:ea typeface="Roboto" pitchFamily="34" charset="-122"/>
                <a:cs typeface="Roboto" pitchFamily="34" charset="-120"/>
              </a:rPr>
              <a:t>Investigate the underperformance of Store S004 to identify possible operational inefficiencies or low customer engagement.</a:t>
            </a:r>
            <a:endParaRPr lang="en-US" sz="2000" dirty="0"/>
          </a:p>
        </p:txBody>
      </p:sp>
      <p:pic>
        <p:nvPicPr>
          <p:cNvPr id="10" name="Image 3" descr="preencoded.png"/>
          <p:cNvPicPr>
            <a:picLocks noChangeAspect="1"/>
          </p:cNvPicPr>
          <p:nvPr/>
        </p:nvPicPr>
        <p:blipFill>
          <a:blip r:embed="rId6"/>
          <a:stretch>
            <a:fillRect/>
          </a:stretch>
        </p:blipFill>
        <p:spPr>
          <a:xfrm>
            <a:off x="9715738" y="4511754"/>
            <a:ext cx="566976" cy="566976"/>
          </a:xfrm>
          <a:prstGeom prst="rect">
            <a:avLst/>
          </a:prstGeom>
        </p:spPr>
      </p:pic>
      <p:sp>
        <p:nvSpPr>
          <p:cNvPr id="11" name="Text 5"/>
          <p:cNvSpPr/>
          <p:nvPr/>
        </p:nvSpPr>
        <p:spPr>
          <a:xfrm>
            <a:off x="9715738" y="5305544"/>
            <a:ext cx="3784402" cy="354330"/>
          </a:xfrm>
          <a:prstGeom prst="rect">
            <a:avLst/>
          </a:prstGeom>
          <a:noFill/>
          <a:ln/>
        </p:spPr>
        <p:txBody>
          <a:bodyPr wrap="none" lIns="0" tIns="0" rIns="0" bIns="0" rtlCol="0" anchor="t"/>
          <a:lstStyle/>
          <a:p>
            <a:pPr marL="0" indent="0" algn="l">
              <a:lnSpc>
                <a:spcPts val="2750"/>
              </a:lnSpc>
              <a:buNone/>
            </a:pPr>
            <a:r>
              <a:rPr lang="en-US" sz="2400" dirty="0">
                <a:solidFill>
                  <a:srgbClr val="CFD0D8"/>
                </a:solidFill>
                <a:latin typeface="Roboto Medium" pitchFamily="34" charset="0"/>
                <a:ea typeface="Roboto Medium" pitchFamily="34" charset="-122"/>
                <a:cs typeface="Roboto Medium" pitchFamily="34" charset="-120"/>
              </a:rPr>
              <a:t>Discount Strategy Refinement</a:t>
            </a:r>
            <a:endParaRPr lang="en-US" sz="2400" dirty="0"/>
          </a:p>
        </p:txBody>
      </p:sp>
      <p:sp>
        <p:nvSpPr>
          <p:cNvPr id="12" name="Text 6"/>
          <p:cNvSpPr/>
          <p:nvPr/>
        </p:nvSpPr>
        <p:spPr>
          <a:xfrm>
            <a:off x="9715738" y="5795963"/>
            <a:ext cx="4120753" cy="1088708"/>
          </a:xfrm>
          <a:prstGeom prst="rect">
            <a:avLst/>
          </a:prstGeom>
          <a:noFill/>
          <a:ln/>
        </p:spPr>
        <p:txBody>
          <a:bodyPr wrap="square" lIns="0" tIns="0" rIns="0" bIns="0" rtlCol="0" anchor="t"/>
          <a:lstStyle/>
          <a:p>
            <a:pPr marL="0" indent="0" algn="l">
              <a:lnSpc>
                <a:spcPts val="2850"/>
              </a:lnSpc>
              <a:buNone/>
            </a:pPr>
            <a:r>
              <a:rPr lang="en-US" sz="2000" dirty="0">
                <a:solidFill>
                  <a:srgbClr val="CFD0D8"/>
                </a:solidFill>
                <a:latin typeface="Roboto" pitchFamily="34" charset="0"/>
                <a:ea typeface="Roboto" pitchFamily="34" charset="-122"/>
                <a:cs typeface="Roboto" pitchFamily="34" charset="-120"/>
              </a:rPr>
              <a:t>Refine the discounting strategy, as excessive discounts do not significantly impact sales or profit.</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68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Project Objectives</a:t>
            </a:r>
            <a:endParaRPr lang="en-US" sz="4450" dirty="0"/>
          </a:p>
        </p:txBody>
      </p:sp>
      <p:sp>
        <p:nvSpPr>
          <p:cNvPr id="4" name="Shape 1"/>
          <p:cNvSpPr/>
          <p:nvPr/>
        </p:nvSpPr>
        <p:spPr>
          <a:xfrm>
            <a:off x="6280190" y="2950964"/>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6438662" y="3035975"/>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6" name="Text 3"/>
          <p:cNvSpPr/>
          <p:nvPr/>
        </p:nvSpPr>
        <p:spPr>
          <a:xfrm>
            <a:off x="7017306" y="295096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Identify Purchasing Patterns</a:t>
            </a:r>
            <a:endParaRPr lang="en-US" sz="2200" dirty="0"/>
          </a:p>
        </p:txBody>
      </p:sp>
      <p:sp>
        <p:nvSpPr>
          <p:cNvPr id="7" name="Text 4"/>
          <p:cNvSpPr/>
          <p:nvPr/>
        </p:nvSpPr>
        <p:spPr>
          <a:xfrm>
            <a:off x="7017306" y="3795713"/>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Analyze customer purchase behavior to understand trends and preferences.</a:t>
            </a:r>
            <a:endParaRPr lang="en-US" sz="1750" dirty="0"/>
          </a:p>
        </p:txBody>
      </p:sp>
      <p:sp>
        <p:nvSpPr>
          <p:cNvPr id="8" name="Shape 5"/>
          <p:cNvSpPr/>
          <p:nvPr/>
        </p:nvSpPr>
        <p:spPr>
          <a:xfrm>
            <a:off x="10171867" y="2950964"/>
            <a:ext cx="510302" cy="510302"/>
          </a:xfrm>
          <a:prstGeom prst="roundRect">
            <a:avLst>
              <a:gd name="adj" fmla="val 18669"/>
            </a:avLst>
          </a:prstGeom>
          <a:solidFill>
            <a:srgbClr val="182567"/>
          </a:solidFill>
          <a:ln w="7620">
            <a:solidFill>
              <a:srgbClr val="313E80"/>
            </a:solidFill>
            <a:prstDash val="solid"/>
          </a:ln>
        </p:spPr>
      </p:sp>
      <p:sp>
        <p:nvSpPr>
          <p:cNvPr id="9" name="Text 6"/>
          <p:cNvSpPr/>
          <p:nvPr/>
        </p:nvSpPr>
        <p:spPr>
          <a:xfrm>
            <a:off x="10330339" y="3035975"/>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0" name="Text 7"/>
          <p:cNvSpPr/>
          <p:nvPr/>
        </p:nvSpPr>
        <p:spPr>
          <a:xfrm>
            <a:off x="10908983" y="295096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Optimize Product Placement</a:t>
            </a:r>
            <a:endParaRPr lang="en-US" sz="2200" dirty="0"/>
          </a:p>
        </p:txBody>
      </p:sp>
      <p:sp>
        <p:nvSpPr>
          <p:cNvPr id="11" name="Text 8"/>
          <p:cNvSpPr/>
          <p:nvPr/>
        </p:nvSpPr>
        <p:spPr>
          <a:xfrm>
            <a:off x="10908983" y="3795713"/>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Improve product visibility and accessibility to boost sales.</a:t>
            </a:r>
            <a:endParaRPr lang="en-US" sz="1750" dirty="0"/>
          </a:p>
        </p:txBody>
      </p:sp>
      <p:sp>
        <p:nvSpPr>
          <p:cNvPr id="12" name="Shape 9"/>
          <p:cNvSpPr/>
          <p:nvPr/>
        </p:nvSpPr>
        <p:spPr>
          <a:xfrm>
            <a:off x="6280190" y="5366385"/>
            <a:ext cx="510302" cy="510302"/>
          </a:xfrm>
          <a:prstGeom prst="roundRect">
            <a:avLst>
              <a:gd name="adj" fmla="val 18669"/>
            </a:avLst>
          </a:prstGeom>
          <a:solidFill>
            <a:srgbClr val="182567"/>
          </a:solidFill>
          <a:ln w="7620">
            <a:solidFill>
              <a:srgbClr val="313E80"/>
            </a:solidFill>
            <a:prstDash val="solid"/>
          </a:ln>
        </p:spPr>
      </p:sp>
      <p:sp>
        <p:nvSpPr>
          <p:cNvPr id="13" name="Text 10"/>
          <p:cNvSpPr/>
          <p:nvPr/>
        </p:nvSpPr>
        <p:spPr>
          <a:xfrm>
            <a:off x="6438662" y="5451396"/>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4" name="Text 11"/>
          <p:cNvSpPr/>
          <p:nvPr/>
        </p:nvSpPr>
        <p:spPr>
          <a:xfrm>
            <a:off x="7017306" y="5366385"/>
            <a:ext cx="2925842"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Forecast Future Trends</a:t>
            </a:r>
            <a:endParaRPr lang="en-US" sz="2200" dirty="0"/>
          </a:p>
        </p:txBody>
      </p:sp>
      <p:sp>
        <p:nvSpPr>
          <p:cNvPr id="15" name="Text 12"/>
          <p:cNvSpPr/>
          <p:nvPr/>
        </p:nvSpPr>
        <p:spPr>
          <a:xfrm>
            <a:off x="7017306" y="5856803"/>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Predict future sales based on historical data to inform inventory management and marketing strategies.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30401"/>
            <a:ext cx="5670590" cy="829732"/>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Tools &amp; Technologies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Python</a:t>
            </a:r>
            <a:endParaRPr lang="en-US" sz="2200" dirty="0"/>
          </a:p>
        </p:txBody>
      </p:sp>
      <p:sp>
        <p:nvSpPr>
          <p:cNvPr id="4" name="Text 2"/>
          <p:cNvSpPr/>
          <p:nvPr/>
        </p:nvSpPr>
        <p:spPr>
          <a:xfrm>
            <a:off x="793790" y="4215408"/>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For exploratory data analysis, data preprocessing, and forecasting.</a:t>
            </a:r>
            <a:endParaRPr lang="en-US" sz="1750" dirty="0"/>
          </a:p>
        </p:txBody>
      </p:sp>
      <p:sp>
        <p:nvSpPr>
          <p:cNvPr id="5" name="Text 3"/>
          <p:cNvSpPr/>
          <p:nvPr/>
        </p:nvSpPr>
        <p:spPr>
          <a:xfrm>
            <a:off x="4200406"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Power BI</a:t>
            </a:r>
            <a:endParaRPr lang="en-US" sz="2200" dirty="0"/>
          </a:p>
        </p:txBody>
      </p:sp>
      <p:sp>
        <p:nvSpPr>
          <p:cNvPr id="6" name="Text 4"/>
          <p:cNvSpPr/>
          <p:nvPr/>
        </p:nvSpPr>
        <p:spPr>
          <a:xfrm>
            <a:off x="4200406" y="4215408"/>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For creating interactive dashboards and visualizations to analyze sales trends.</a:t>
            </a:r>
            <a:endParaRPr lang="en-US" sz="1750" dirty="0"/>
          </a:p>
        </p:txBody>
      </p:sp>
      <p:sp>
        <p:nvSpPr>
          <p:cNvPr id="7" name="Text 5"/>
          <p:cNvSpPr/>
          <p:nvPr/>
        </p:nvSpPr>
        <p:spPr>
          <a:xfrm>
            <a:off x="7607022"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Excel</a:t>
            </a:r>
            <a:endParaRPr lang="en-US" sz="2200" dirty="0"/>
          </a:p>
        </p:txBody>
      </p:sp>
      <p:sp>
        <p:nvSpPr>
          <p:cNvPr id="8" name="Text 6"/>
          <p:cNvSpPr/>
          <p:nvPr/>
        </p:nvSpPr>
        <p:spPr>
          <a:xfrm>
            <a:off x="7607022" y="4215408"/>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For data cleaning, preprocessing, and basic data analysis.</a:t>
            </a:r>
            <a:endParaRPr lang="en-US" sz="1750" dirty="0"/>
          </a:p>
        </p:txBody>
      </p:sp>
      <p:sp>
        <p:nvSpPr>
          <p:cNvPr id="9" name="Text 7"/>
          <p:cNvSpPr/>
          <p:nvPr/>
        </p:nvSpPr>
        <p:spPr>
          <a:xfrm>
            <a:off x="1101363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MySQL</a:t>
            </a:r>
            <a:endParaRPr lang="en-US" sz="2200" dirty="0"/>
          </a:p>
        </p:txBody>
      </p:sp>
      <p:sp>
        <p:nvSpPr>
          <p:cNvPr id="10" name="Text 8"/>
          <p:cNvSpPr/>
          <p:nvPr/>
        </p:nvSpPr>
        <p:spPr>
          <a:xfrm>
            <a:off x="11013638" y="4215408"/>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For data storage, management, and querying.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016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Problem Statement</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Retail businesses face challenges in understanding customer purchase behavior, optimizing inventory management, and predicting future sales trends. This project analyzes retail sales data to improve business performance by uncovering key sales patterns, identifying top-performing products and stores, optimizing inventory management, and forecasting future sales trends.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Dataset Overview</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Superstore Sales dataset includes key columns such as Product ID, Category, Store ID, Date, Sales, Discount, and Profit, allowing us to analyze sales trends, customer behavior, and profitability across products and stores.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64756"/>
            <a:ext cx="5733217"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Data Cleaning Process</a:t>
            </a:r>
            <a:endParaRPr lang="en-US" sz="4450" dirty="0"/>
          </a:p>
        </p:txBody>
      </p:sp>
      <p:sp>
        <p:nvSpPr>
          <p:cNvPr id="4" name="Shape 1"/>
          <p:cNvSpPr/>
          <p:nvPr/>
        </p:nvSpPr>
        <p:spPr>
          <a:xfrm>
            <a:off x="793790" y="5494139"/>
            <a:ext cx="4120753" cy="226814"/>
          </a:xfrm>
          <a:prstGeom prst="roundRect">
            <a:avLst>
              <a:gd name="adj" fmla="val 42003"/>
            </a:avLst>
          </a:prstGeom>
          <a:solidFill>
            <a:srgbClr val="182567"/>
          </a:solidFill>
          <a:ln w="7620">
            <a:solidFill>
              <a:srgbClr val="313E80"/>
            </a:solidFill>
            <a:prstDash val="solid"/>
          </a:ln>
        </p:spPr>
      </p:sp>
      <p:sp>
        <p:nvSpPr>
          <p:cNvPr id="5" name="Text 2"/>
          <p:cNvSpPr/>
          <p:nvPr/>
        </p:nvSpPr>
        <p:spPr>
          <a:xfrm>
            <a:off x="793790" y="60611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Removing Duplicates</a:t>
            </a:r>
            <a:endParaRPr lang="en-US" sz="2200" dirty="0"/>
          </a:p>
        </p:txBody>
      </p:sp>
      <p:sp>
        <p:nvSpPr>
          <p:cNvPr id="6" name="Text 3"/>
          <p:cNvSpPr/>
          <p:nvPr/>
        </p:nvSpPr>
        <p:spPr>
          <a:xfrm>
            <a:off x="793790" y="6551533"/>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Identified and removed duplicate rows to maintain data integrity.</a:t>
            </a:r>
            <a:endParaRPr lang="en-US" sz="1750" dirty="0"/>
          </a:p>
        </p:txBody>
      </p:sp>
      <p:sp>
        <p:nvSpPr>
          <p:cNvPr id="7" name="Shape 4"/>
          <p:cNvSpPr/>
          <p:nvPr/>
        </p:nvSpPr>
        <p:spPr>
          <a:xfrm>
            <a:off x="5254704" y="5153858"/>
            <a:ext cx="4120872" cy="226814"/>
          </a:xfrm>
          <a:prstGeom prst="roundRect">
            <a:avLst>
              <a:gd name="adj" fmla="val 42003"/>
            </a:avLst>
          </a:prstGeom>
          <a:solidFill>
            <a:srgbClr val="182567"/>
          </a:solidFill>
          <a:ln w="7620">
            <a:solidFill>
              <a:srgbClr val="313E80"/>
            </a:solidFill>
            <a:prstDash val="solid"/>
          </a:ln>
        </p:spPr>
      </p:sp>
      <p:sp>
        <p:nvSpPr>
          <p:cNvPr id="8" name="Text 5"/>
          <p:cNvSpPr/>
          <p:nvPr/>
        </p:nvSpPr>
        <p:spPr>
          <a:xfrm>
            <a:off x="5254704" y="5720834"/>
            <a:ext cx="3133963"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Handling Missing Values</a:t>
            </a:r>
            <a:endParaRPr lang="en-US" sz="2200" dirty="0"/>
          </a:p>
        </p:txBody>
      </p:sp>
      <p:sp>
        <p:nvSpPr>
          <p:cNvPr id="9" name="Text 6"/>
          <p:cNvSpPr/>
          <p:nvPr/>
        </p:nvSpPr>
        <p:spPr>
          <a:xfrm>
            <a:off x="5254704" y="6211253"/>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Filled missing values in numerical columns with the mean or median, and in categorical columns with the mode.</a:t>
            </a:r>
            <a:endParaRPr lang="en-US" sz="1750" dirty="0"/>
          </a:p>
        </p:txBody>
      </p:sp>
      <p:sp>
        <p:nvSpPr>
          <p:cNvPr id="10" name="Shape 7"/>
          <p:cNvSpPr/>
          <p:nvPr/>
        </p:nvSpPr>
        <p:spPr>
          <a:xfrm>
            <a:off x="9715738" y="4813697"/>
            <a:ext cx="4120872" cy="226814"/>
          </a:xfrm>
          <a:prstGeom prst="roundRect">
            <a:avLst>
              <a:gd name="adj" fmla="val 42003"/>
            </a:avLst>
          </a:prstGeom>
          <a:solidFill>
            <a:srgbClr val="182567"/>
          </a:solidFill>
          <a:ln w="7620">
            <a:solidFill>
              <a:srgbClr val="313E80"/>
            </a:solidFill>
            <a:prstDash val="solid"/>
          </a:ln>
        </p:spPr>
      </p:sp>
      <p:sp>
        <p:nvSpPr>
          <p:cNvPr id="11" name="Text 8"/>
          <p:cNvSpPr/>
          <p:nvPr/>
        </p:nvSpPr>
        <p:spPr>
          <a:xfrm>
            <a:off x="9715738" y="5380673"/>
            <a:ext cx="3395782"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Ensuring Data Consistency</a:t>
            </a:r>
            <a:endParaRPr lang="en-US" sz="2200" dirty="0"/>
          </a:p>
        </p:txBody>
      </p:sp>
      <p:sp>
        <p:nvSpPr>
          <p:cNvPr id="12" name="Text 9"/>
          <p:cNvSpPr/>
          <p:nvPr/>
        </p:nvSpPr>
        <p:spPr>
          <a:xfrm>
            <a:off x="9715738" y="5871091"/>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Converted date columns to the correct date format, checked and rectified outliers and incorrect data types.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586133" y="646386"/>
            <a:ext cx="6705600" cy="1939159"/>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Key Insights from Cleaned Dataset</a:t>
            </a:r>
            <a:endParaRPr lang="en-US" sz="4450" dirty="0"/>
          </a:p>
        </p:txBody>
      </p:sp>
      <p:sp>
        <p:nvSpPr>
          <p:cNvPr id="4" name="Text 1"/>
          <p:cNvSpPr/>
          <p:nvPr/>
        </p:nvSpPr>
        <p:spPr>
          <a:xfrm>
            <a:off x="7586133" y="2585545"/>
            <a:ext cx="6705600" cy="2364827"/>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cleaned dataset reveals insights into seasonal sales trends, top-performing products and stores, the correlation between discounts and profit, customer purchasing behavior, and sales distribution across categories.</a:t>
            </a:r>
            <a:endParaRPr lang="en-US" sz="1750" dirty="0"/>
          </a:p>
        </p:txBody>
      </p:sp>
      <p:pic>
        <p:nvPicPr>
          <p:cNvPr id="5" name="Picture 4"/>
          <p:cNvPicPr>
            <a:picLocks noChangeAspect="1"/>
          </p:cNvPicPr>
          <p:nvPr/>
        </p:nvPicPr>
        <p:blipFill>
          <a:blip r:embed="rId3"/>
          <a:stretch>
            <a:fillRect/>
          </a:stretch>
        </p:blipFill>
        <p:spPr>
          <a:xfrm>
            <a:off x="0" y="0"/>
            <a:ext cx="7220607"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9200"/>
            <a:ext cx="14630399" cy="7010400"/>
          </a:xfrm>
          <a:prstGeom prst="rect">
            <a:avLst/>
          </a:prstGeom>
        </p:spPr>
      </p:pic>
      <p:sp>
        <p:nvSpPr>
          <p:cNvPr id="3" name="Rectangle 2"/>
          <p:cNvSpPr/>
          <p:nvPr/>
        </p:nvSpPr>
        <p:spPr>
          <a:xfrm>
            <a:off x="4013201" y="408000"/>
            <a:ext cx="7490438" cy="707886"/>
          </a:xfrm>
          <a:prstGeom prst="rect">
            <a:avLst/>
          </a:prstGeom>
        </p:spPr>
        <p:txBody>
          <a:bodyPr wrap="square">
            <a:spAutoFit/>
          </a:bodyPr>
          <a:lstStyle/>
          <a:p>
            <a:r>
              <a:rPr lang="en-US" sz="4000" dirty="0">
                <a:solidFill>
                  <a:schemeClr val="bg1"/>
                </a:solidFill>
                <a:latin typeface="Roboto Medium" panose="020B0604020202020204" charset="0"/>
                <a:ea typeface="Roboto Medium" panose="020B0604020202020204" charset="0"/>
              </a:rPr>
              <a:t>Analyzing Seasonal Trends</a:t>
            </a:r>
            <a:endParaRPr lang="en-US" sz="4000" dirty="0">
              <a:solidFill>
                <a:schemeClr val="bg1"/>
              </a:solidFill>
              <a:latin typeface="Roboto Medium" panose="020B0604020202020204" charset="0"/>
              <a:ea typeface="Roboto Medium" panose="020B0604020202020204" charset="0"/>
            </a:endParaRPr>
          </a:p>
        </p:txBody>
      </p:sp>
    </p:spTree>
    <p:extLst>
      <p:ext uri="{BB962C8B-B14F-4D97-AF65-F5344CB8AC3E}">
        <p14:creationId xmlns:p14="http://schemas.microsoft.com/office/powerpoint/2010/main" val="642698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37733"/>
            <a:ext cx="14630400" cy="6891866"/>
          </a:xfrm>
          <a:prstGeom prst="rect">
            <a:avLst/>
          </a:prstGeom>
        </p:spPr>
      </p:pic>
      <p:sp>
        <p:nvSpPr>
          <p:cNvPr id="3" name="Rectangle 2"/>
          <p:cNvSpPr/>
          <p:nvPr/>
        </p:nvSpPr>
        <p:spPr>
          <a:xfrm>
            <a:off x="4301067" y="492667"/>
            <a:ext cx="7049539" cy="707886"/>
          </a:xfrm>
          <a:prstGeom prst="rect">
            <a:avLst/>
          </a:prstGeom>
        </p:spPr>
        <p:txBody>
          <a:bodyPr wrap="square">
            <a:spAutoFit/>
          </a:bodyPr>
          <a:lstStyle/>
          <a:p>
            <a:r>
              <a:rPr lang="en-US" sz="4000" dirty="0">
                <a:solidFill>
                  <a:schemeClr val="bg1"/>
                </a:solidFill>
                <a:latin typeface="Roboto Medium" panose="020B0604020202020204" charset="0"/>
                <a:ea typeface="Roboto Medium" panose="020B0604020202020204" charset="0"/>
              </a:rPr>
              <a:t>Analyzing Seasonal Trends</a:t>
            </a:r>
            <a:endParaRPr lang="en-US" sz="4000" dirty="0">
              <a:solidFill>
                <a:schemeClr val="bg1"/>
              </a:solidFill>
              <a:latin typeface="Roboto Medium" panose="020B0604020202020204" charset="0"/>
              <a:ea typeface="Roboto Medium" panose="020B0604020202020204" charset="0"/>
            </a:endParaRPr>
          </a:p>
        </p:txBody>
      </p:sp>
    </p:spTree>
    <p:extLst>
      <p:ext uri="{BB962C8B-B14F-4D97-AF65-F5344CB8AC3E}">
        <p14:creationId xmlns:p14="http://schemas.microsoft.com/office/powerpoint/2010/main" val="2104620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528</Words>
  <Application>Microsoft Office PowerPoint</Application>
  <PresentationFormat>Custom</PresentationFormat>
  <Paragraphs>70</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Roboto Bold</vt:lpstr>
      <vt:lpstr>Roboto Medium</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11</cp:revision>
  <dcterms:created xsi:type="dcterms:W3CDTF">2025-02-06T14:02:57Z</dcterms:created>
  <dcterms:modified xsi:type="dcterms:W3CDTF">2025-02-07T13:20:43Z</dcterms:modified>
</cp:coreProperties>
</file>